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14/03/1441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1">
              <a:spcBef>
                <a:spcPct val="0"/>
              </a:spcBef>
            </a:pPr>
            <a:r>
              <a:rPr lang="en-US" sz="4000" b="1" dirty="0">
                <a:solidFill>
                  <a:srgbClr val="FF0000"/>
                </a:solidFill>
              </a:rPr>
              <a:t>Term Representation</a:t>
            </a: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US" dirty="0"/>
              <a:t>Some terms are more important to the meaning of a document than others. Term weights are recommended to describe a document rather than the frequency statistics from the inverted index file. </a:t>
            </a:r>
            <a:endParaRPr lang="en-US" dirty="0" smtClean="0"/>
          </a:p>
          <a:p>
            <a:pPr algn="just" rtl="0"/>
            <a:endParaRPr lang="en-US" dirty="0" smtClean="0"/>
          </a:p>
          <a:p>
            <a:pPr algn="just" rtl="0"/>
            <a:r>
              <a:rPr lang="en-US" dirty="0"/>
              <a:t>The most effective and widely used approach for calculating term weights is a term frequency-inverse document frequency (</a:t>
            </a:r>
            <a:r>
              <a:rPr lang="en-US" i="1" dirty="0"/>
              <a:t>TF/IDF</a:t>
            </a:r>
            <a:r>
              <a:rPr lang="en-US" dirty="0"/>
              <a:t>) weighting scheme. The terms that appear frequently within a document are likely to reflect the document’s meaning more strongly compared with terms that appear less </a:t>
            </a:r>
            <a:r>
              <a:rPr lang="en-US" dirty="0" smtClean="0"/>
              <a:t>often</a:t>
            </a:r>
            <a:r>
              <a:rPr lang="en-US" dirty="0"/>
              <a:t>;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503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1">
              <a:spcBef>
                <a:spcPct val="0"/>
              </a:spcBef>
            </a:pPr>
            <a:r>
              <a:rPr lang="en-US" sz="4000" b="1" dirty="0">
                <a:solidFill>
                  <a:srgbClr val="FF0000"/>
                </a:solidFill>
              </a:rPr>
              <a:t>Term Representation</a:t>
            </a: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عنصر نائب للمحتوى 2"/>
              <p:cNvSpPr txBox="1">
                <a:spLocks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 rtl="0"/>
                <a:r>
                  <a:rPr lang="en-US" dirty="0" smtClean="0"/>
                  <a:t>thus, the more frequent terms receive higher weights. The term frequency, </a:t>
                </a:r>
                <a:r>
                  <a:rPr lang="en-US" i="1" dirty="0"/>
                  <a:t>TF</a:t>
                </a:r>
                <a:r>
                  <a:rPr lang="en-US" dirty="0"/>
                  <a:t>, represents the raw frequency stored in the inverted index file. The </a:t>
                </a:r>
                <a:r>
                  <a:rPr lang="en-US" i="1" dirty="0"/>
                  <a:t>TF</a:t>
                </a:r>
                <a:r>
                  <a:rPr lang="en-US" dirty="0"/>
                  <a:t> for term </a:t>
                </a:r>
                <a:r>
                  <a:rPr lang="en-US" i="1" dirty="0"/>
                  <a:t>T</a:t>
                </a:r>
                <a:r>
                  <a:rPr lang="en-US" i="1" baseline="-25000" dirty="0"/>
                  <a:t>i</a:t>
                </a:r>
                <a:r>
                  <a:rPr lang="en-US" dirty="0"/>
                  <a:t> with respect to the whole corpus is given by the </a:t>
                </a:r>
                <a:r>
                  <a:rPr lang="en-US" dirty="0" smtClean="0"/>
                  <a:t>following equation:</a:t>
                </a:r>
                <a:endParaRPr lang="en-US" dirty="0"/>
              </a:p>
              <a:p>
                <a:pPr algn="just" rtl="0"/>
                <a:endParaRPr lang="en-US" dirty="0" smtClean="0"/>
              </a:p>
              <a:p>
                <a:pPr algn="just" rtl="0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/>
                      <m:t>TF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/>
                      <m:t>= 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𝑗</m:t>
                        </m:r>
                        <m:r>
                          <a:rPr lang="en-US" i="1"/>
                          <m:t>∈</m:t>
                        </m:r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𝐷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𝑇</m:t>
                                </m:r>
                              </m:e>
                              <m:sub>
                                <m:r>
                                  <a:rPr lang="en-US" i="1"/>
                                  <m:t>𝑖</m:t>
                                </m:r>
                              </m:sub>
                            </m:sSub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𝑇𝐹</m:t>
                            </m:r>
                          </m:e>
                          <m:sub>
                            <m:r>
                              <a:rPr lang="en-US" i="1"/>
                              <m:t>𝑖𝑗</m:t>
                            </m:r>
                          </m:sub>
                        </m:sSub>
                      </m:e>
                    </m:nary>
                  </m:oMath>
                </a14:m>
                <a:endParaRPr lang="ar-IQ" dirty="0"/>
              </a:p>
            </p:txBody>
          </p:sp>
        </mc:Choice>
        <mc:Fallback>
          <p:sp>
            <p:nvSpPr>
              <p:cNvPr id="5" name="عنصر نائب للمحتوى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  <a:blipFill rotWithShape="1">
                <a:blip r:embed="rId2"/>
                <a:stretch>
                  <a:fillRect l="-1630" t="-1752" r="-18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637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1">
              <a:spcBef>
                <a:spcPct val="0"/>
              </a:spcBef>
            </a:pPr>
            <a:r>
              <a:rPr lang="en-US" sz="4000" b="1" dirty="0">
                <a:solidFill>
                  <a:srgbClr val="FF0000"/>
                </a:solidFill>
              </a:rPr>
              <a:t>Term Representation</a:t>
            </a: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عنصر نائب للمحتوى 2"/>
              <p:cNvSpPr txBox="1">
                <a:spLocks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</p:spPr>
            <p:txBody>
              <a:bodyPr>
                <a:normAutofit fontScale="92500"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 rtl="0"/>
                <a:r>
                  <a:rPr lang="en-US" dirty="0"/>
                  <a:t>where</a:t>
                </a:r>
                <a14:m>
                  <m:oMath xmlns:m="http://schemas.openxmlformats.org/officeDocument/2006/math">
                    <m:r>
                      <a:rPr lang="en-US" i="1"/>
                      <m:t>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𝐷</m:t>
                        </m:r>
                      </m:e>
                      <m:sub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𝑇</m:t>
                            </m:r>
                          </m:e>
                          <m:sub>
                            <m:r>
                              <a:rPr lang="en-US" i="1"/>
                              <m:t>𝑖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 is the document that contain the term </a:t>
                </a:r>
                <a:r>
                  <a:rPr lang="en-US" i="1" dirty="0"/>
                  <a:t>T</a:t>
                </a:r>
                <a:r>
                  <a:rPr lang="en-US" i="1" baseline="-25000" dirty="0"/>
                  <a:t>i</a:t>
                </a:r>
                <a:r>
                  <a:rPr lang="en-US" dirty="0"/>
                  <a:t>.</a:t>
                </a:r>
                <a:r>
                  <a:rPr lang="en-US" i="1" dirty="0"/>
                  <a:t> </a:t>
                </a:r>
                <a:r>
                  <a:rPr lang="en-US" i="1" dirty="0" err="1"/>
                  <a:t>TF</a:t>
                </a:r>
                <a:r>
                  <a:rPr lang="en-US" i="1" baseline="-25000" dirty="0" err="1"/>
                  <a:t>ij</a:t>
                </a:r>
                <a:r>
                  <a:rPr lang="en-US" dirty="0"/>
                  <a:t> is the frequency of </a:t>
                </a:r>
                <a:r>
                  <a:rPr lang="en-US" i="1" dirty="0"/>
                  <a:t>T</a:t>
                </a:r>
                <a:r>
                  <a:rPr lang="en-US" i="1" baseline="-25000" dirty="0"/>
                  <a:t>i</a:t>
                </a:r>
                <a:r>
                  <a:rPr lang="en-US" dirty="0"/>
                  <a:t> in document </a:t>
                </a:r>
                <a:r>
                  <a:rPr lang="en-US" i="1" dirty="0"/>
                  <a:t>j</a:t>
                </a:r>
                <a:r>
                  <a:rPr lang="en-US" dirty="0"/>
                  <a:t> and the frequency normalized by the frequency of the most common terms in the document. The second factor is called the IDF, which can be expressed by the following equation</a:t>
                </a:r>
              </a:p>
              <a:p>
                <a:pPr algn="just" rtl="0"/>
                <a:endParaRPr lang="en-US" dirty="0" smtClean="0"/>
              </a:p>
              <a:p>
                <a:pPr algn="just" rtl="0"/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𝐼𝐷𝐹</m:t>
                        </m:r>
                      </m:e>
                      <m:sub>
                        <m:r>
                          <a:rPr lang="en-US" i="1"/>
                          <m:t>𝑖</m:t>
                        </m:r>
                      </m:sub>
                    </m:sSub>
                    <m:r>
                      <a:rPr lang="en-US" i="1"/>
                      <m:t>=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𝑙𝑜𝑔</m:t>
                        </m:r>
                      </m:e>
                      <m:sub>
                        <m:r>
                          <a:rPr lang="en-US" i="1"/>
                          <m:t>2</m:t>
                        </m:r>
                      </m:sub>
                    </m:sSub>
                    <m:d>
                      <m:dPr>
                        <m:ctrlPr>
                          <a:rPr lang="en-US" i="1"/>
                        </m:ctrlPr>
                      </m:dPr>
                      <m:e>
                        <m:f>
                          <m:fPr>
                            <m:ctrlPr>
                              <a:rPr lang="en-US" i="1"/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𝑁</m:t>
                                </m:r>
                              </m:e>
                              <m:sub>
                                <m:r>
                                  <a:rPr lang="en-US" i="1"/>
                                  <m:t>𝑡𝑜𝑡𝑎𝑙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𝑛</m:t>
                                </m:r>
                              </m:e>
                              <m:sub>
                                <m:r>
                                  <a:rPr lang="en-US" i="1"/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ar-IQ" dirty="0"/>
              </a:p>
            </p:txBody>
          </p:sp>
        </mc:Choice>
        <mc:Fallback>
          <p:sp>
            <p:nvSpPr>
              <p:cNvPr id="5" name="عنصر نائب للمحتوى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  <a:blipFill rotWithShape="1">
                <a:blip r:embed="rId2"/>
                <a:stretch>
                  <a:fillRect l="-1481" t="-1617" r="-170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897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1">
              <a:spcBef>
                <a:spcPct val="0"/>
              </a:spcBef>
            </a:pPr>
            <a:r>
              <a:rPr lang="en-US" sz="4000" b="1" dirty="0">
                <a:solidFill>
                  <a:srgbClr val="FF0000"/>
                </a:solidFill>
              </a:rPr>
              <a:t>Term Representation</a:t>
            </a: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عنصر نائب للمحتوى 2"/>
              <p:cNvSpPr txBox="1">
                <a:spLocks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</p:spPr>
            <p:txBody>
              <a:bodyPr>
                <a:normAutofit fontScale="92500" lnSpcReduction="10000"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 rtl="0"/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𝑁</m:t>
                        </m:r>
                      </m:e>
                      <m:sub>
                        <m:r>
                          <a:rPr lang="en-US" i="1"/>
                          <m:t>𝑡𝑜𝑡𝑎𝑙</m:t>
                        </m:r>
                      </m:sub>
                    </m:sSub>
                    <m:r>
                      <a:rPr lang="en-US" i="1"/>
                      <m:t> </m:t>
                    </m:r>
                  </m:oMath>
                </a14:m>
                <a:r>
                  <a:rPr lang="en-US" dirty="0"/>
                  <a:t>refers to the total number of text documents in the collection, </a:t>
                </a:r>
                <a:r>
                  <a:rPr lang="en-US" i="1" dirty="0" err="1"/>
                  <a:t>n</a:t>
                </a:r>
                <a:r>
                  <a:rPr lang="en-US" i="1" baseline="-25000" dirty="0" err="1"/>
                  <a:t>i</a:t>
                </a:r>
                <a:r>
                  <a:rPr lang="en-US" dirty="0"/>
                  <a:t> denotes the number of documents and </a:t>
                </a:r>
                <a:r>
                  <a:rPr lang="en-US" i="1" dirty="0"/>
                  <a:t>i</a:t>
                </a:r>
                <a:r>
                  <a:rPr lang="en-US" dirty="0"/>
                  <a:t> represents the position in a document. When these two factors are combined, the </a:t>
                </a:r>
                <a:r>
                  <a:rPr lang="en-US" i="1" dirty="0"/>
                  <a:t>TF/IDF</a:t>
                </a:r>
                <a:r>
                  <a:rPr lang="en-US" dirty="0"/>
                  <a:t> weight can be calculated to produce weight for each term </a:t>
                </a:r>
                <a:r>
                  <a:rPr lang="en-US" i="1" dirty="0"/>
                  <a:t>T</a:t>
                </a:r>
                <a:r>
                  <a:rPr lang="en-US" i="1" baseline="-25000" dirty="0"/>
                  <a:t>i </a:t>
                </a:r>
                <a:r>
                  <a:rPr lang="en-US" dirty="0"/>
                  <a:t>in each document </a:t>
                </a:r>
                <a:r>
                  <a:rPr lang="en-US" i="1" dirty="0" err="1"/>
                  <a:t>D</a:t>
                </a:r>
                <a:r>
                  <a:rPr lang="en-US" i="1" baseline="-25000" dirty="0" err="1"/>
                  <a:t>j</a:t>
                </a:r>
                <a:r>
                  <a:rPr lang="en-US" dirty="0"/>
                  <a:t> as follows:</a:t>
                </a:r>
              </a:p>
              <a:p>
                <a:pPr algn="just" rtl="0"/>
                <a:endParaRPr lang="en-US" dirty="0" smtClean="0"/>
              </a:p>
              <a:p>
                <a:pPr algn="just" rtl="0"/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𝑊</m:t>
                        </m:r>
                      </m:e>
                      <m:sub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𝑇</m:t>
                            </m:r>
                          </m:e>
                          <m:sub>
                            <m:r>
                              <a:rPr lang="en-US" i="1"/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𝐷</m:t>
                            </m:r>
                          </m:e>
                          <m:sub>
                            <m:r>
                              <a:rPr lang="en-US" i="1"/>
                              <m:t>𝑗</m:t>
                            </m:r>
                          </m:sub>
                        </m:sSub>
                      </m:sub>
                    </m:sSub>
                    <m:r>
                      <a:rPr lang="en-US" i="1"/>
                      <m:t>=</m:t>
                    </m:r>
                    <m:r>
                      <a:rPr lang="en-US" i="1"/>
                      <m:t>𝑇𝐹</m:t>
                    </m:r>
                    <m:r>
                      <a:rPr lang="en-US" i="1"/>
                      <m:t>/</m:t>
                    </m:r>
                    <m:r>
                      <a:rPr lang="en-US" i="1"/>
                      <m:t>𝐼𝐷𝐹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𝑇𝐹</m:t>
                        </m:r>
                      </m:e>
                      <m:sub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𝑇</m:t>
                            </m:r>
                          </m:e>
                          <m:sub>
                            <m:r>
                              <a:rPr lang="en-US" i="1"/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𝐷</m:t>
                            </m:r>
                          </m:e>
                          <m:sub>
                            <m:r>
                              <a:rPr lang="en-US" i="1"/>
                              <m:t>𝑗</m:t>
                            </m:r>
                          </m:sub>
                        </m:sSub>
                      </m:sub>
                    </m:sSub>
                    <m:r>
                      <a:rPr lang="en-US" i="1"/>
                      <m:t>∗</m:t>
                    </m:r>
                    <m:r>
                      <a:rPr lang="en-US"/>
                      <m:t>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𝐼𝐷𝐹</m:t>
                        </m:r>
                      </m:e>
                      <m:sub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𝑇</m:t>
                            </m:r>
                          </m:e>
                          <m:sub>
                            <m:r>
                              <a:rPr lang="en-US" i="1"/>
                              <m:t>𝑖</m:t>
                            </m:r>
                          </m:sub>
                        </m:sSub>
                      </m:sub>
                    </m:sSub>
                  </m:oMath>
                </a14:m>
                <a:endParaRPr lang="ar-IQ" dirty="0"/>
              </a:p>
            </p:txBody>
          </p:sp>
        </mc:Choice>
        <mc:Fallback>
          <p:sp>
            <p:nvSpPr>
              <p:cNvPr id="5" name="عنصر نائب للمحتوى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  <a:blipFill rotWithShape="1">
                <a:blip r:embed="rId2"/>
                <a:stretch>
                  <a:fillRect l="-1481" t="-2695" r="-170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25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1">
              <a:spcBef>
                <a:spcPct val="0"/>
              </a:spcBef>
            </a:pPr>
            <a:r>
              <a:rPr lang="en-US" sz="4000" b="1" dirty="0">
                <a:solidFill>
                  <a:srgbClr val="FF0000"/>
                </a:solidFill>
              </a:rPr>
              <a:t>Term Representation</a:t>
            </a:r>
            <a:r>
              <a:rPr lang="en-US" b="1" dirty="0"/>
              <a:t/>
            </a:r>
            <a:br>
              <a:rPr lang="en-US" b="1" dirty="0"/>
            </a:b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عنصر نائب للمحتوى 2"/>
              <p:cNvSpPr txBox="1">
                <a:spLocks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 rtl="0"/>
                <a:r>
                  <a:rPr lang="en-US" dirty="0"/>
                  <a:t>where</a:t>
                </a:r>
                <a14:m>
                  <m:oMath xmlns:m="http://schemas.openxmlformats.org/officeDocument/2006/math">
                    <m:r>
                      <a:rPr lang="en-US" i="1"/>
                      <m:t> 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𝑊</m:t>
                        </m:r>
                      </m:e>
                      <m:sub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𝑇</m:t>
                            </m:r>
                          </m:e>
                          <m:sub>
                            <m:r>
                              <a:rPr lang="en-US" i="1"/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𝐷</m:t>
                            </m:r>
                          </m:e>
                          <m:sub>
                            <m:r>
                              <a:rPr lang="en-US" i="1"/>
                              <m:t>𝑗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represents the weight of term </a:t>
                </a:r>
                <a:r>
                  <a:rPr lang="en-US" i="1" dirty="0"/>
                  <a:t>T</a:t>
                </a:r>
                <a:r>
                  <a:rPr lang="en-US" i="1" baseline="-25000" dirty="0"/>
                  <a:t>i</a:t>
                </a:r>
                <a:r>
                  <a:rPr lang="en-US" dirty="0"/>
                  <a:t> in document </a:t>
                </a:r>
                <a:r>
                  <a:rPr lang="en-US" i="1" dirty="0" err="1"/>
                  <a:t>D</a:t>
                </a:r>
                <a:r>
                  <a:rPr lang="en-US" i="1" baseline="-25000" dirty="0" err="1"/>
                  <a:t>j</a:t>
                </a:r>
                <a:r>
                  <a:rPr lang="en-US" dirty="0"/>
                  <a:t>. As an example, suppose we have a document that contains the sentence “</a:t>
                </a:r>
                <a:r>
                  <a:rPr lang="en-US" i="1" dirty="0"/>
                  <a:t>data cube contains x data dimension, y data dimension, and </a:t>
                </a:r>
                <a:r>
                  <a:rPr lang="en-US" b="1" i="1" dirty="0"/>
                  <a:t>z</a:t>
                </a:r>
                <a:r>
                  <a:rPr lang="en-US" i="1" dirty="0"/>
                  <a:t> data dimension</a:t>
                </a:r>
                <a:r>
                  <a:rPr lang="en-US" dirty="0"/>
                  <a:t>.” The following figure shows a computation of the </a:t>
                </a:r>
                <a:r>
                  <a:rPr lang="en-US" i="1" dirty="0"/>
                  <a:t>TF/IDF</a:t>
                </a:r>
                <a:r>
                  <a:rPr lang="en-US" dirty="0"/>
                  <a:t> weights for this document.</a:t>
                </a:r>
              </a:p>
              <a:p>
                <a:pPr algn="just" rtl="0"/>
                <a:endParaRPr lang="en-US" dirty="0" smtClean="0"/>
              </a:p>
              <a:p>
                <a:pPr marL="0" indent="0" algn="just" rtl="0">
                  <a:buNone/>
                </a:pPr>
                <a:endParaRPr lang="ar-IQ" dirty="0"/>
              </a:p>
            </p:txBody>
          </p:sp>
        </mc:Choice>
        <mc:Fallback>
          <p:sp>
            <p:nvSpPr>
              <p:cNvPr id="5" name="عنصر نائب للمحتوى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00200"/>
                <a:ext cx="8229600" cy="4525963"/>
              </a:xfrm>
              <a:prstGeom prst="rect">
                <a:avLst/>
              </a:prstGeom>
              <a:blipFill rotWithShape="1">
                <a:blip r:embed="rId2"/>
                <a:stretch>
                  <a:fillRect l="-1630" t="-1617" r="-18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353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399</Words>
  <Application>Microsoft Office PowerPoint</Application>
  <PresentationFormat>عرض على الشاشة (3:4)‏</PresentationFormat>
  <Paragraphs>18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Term Representation </vt:lpstr>
      <vt:lpstr>Term Representation </vt:lpstr>
      <vt:lpstr>Term Representation </vt:lpstr>
      <vt:lpstr>Term Representation </vt:lpstr>
      <vt:lpstr>Term Representation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Retrieval System</dc:title>
  <dc:creator>Sayid Jasim</dc:creator>
  <cp:lastModifiedBy>مجموعة النفوذ</cp:lastModifiedBy>
  <cp:revision>14</cp:revision>
  <dcterms:created xsi:type="dcterms:W3CDTF">2018-10-04T06:57:30Z</dcterms:created>
  <dcterms:modified xsi:type="dcterms:W3CDTF">2019-11-11T07:44:08Z</dcterms:modified>
</cp:coreProperties>
</file>